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7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7477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3A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8016" cy="514350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4206240"/>
            <a:ext cx="9144000" cy="937260"/>
          </a:xfrm>
          <a:prstGeom prst="rect">
            <a:avLst/>
          </a:prstGeom>
          <a:solidFill>
            <a:srgbClr val="162D4A"/>
          </a:solidFill>
          <a:ln w="12700">
            <a:solidFill>
              <a:srgbClr val="162D4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Shape 2"/>
          <p:cNvSpPr/>
          <p:nvPr/>
        </p:nvSpPr>
        <p:spPr>
          <a:xfrm>
            <a:off x="7132320" y="-914400"/>
            <a:ext cx="2926080" cy="2926080"/>
          </a:xfrm>
          <a:prstGeom prst="ellipse">
            <a:avLst/>
          </a:prstGeom>
          <a:solidFill>
            <a:srgbClr val="243E60">
              <a:alpha val="70000"/>
            </a:srgbClr>
          </a:solidFill>
          <a:ln w="12700">
            <a:solidFill>
              <a:srgbClr val="243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548640"/>
            <a:ext cx="1097280" cy="347472"/>
          </a:xfrm>
          <a:prstGeom prst="rect">
            <a:avLst/>
          </a:prstGeom>
          <a:solidFill>
            <a:srgbClr val="00703C"/>
          </a:solidFill>
          <a:ln w="12700">
            <a:solidFill>
              <a:srgbClr val="0070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274320" y="548640"/>
            <a:ext cx="10972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RAPPORT FINAL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274320" y="987552"/>
            <a:ext cx="85953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TRANSFERT DE MÉTHODE</a:t>
            </a:r>
            <a:endParaRPr lang="en-US" sz="3800" dirty="0"/>
          </a:p>
        </p:txBody>
      </p:sp>
      <p:sp>
        <p:nvSpPr>
          <p:cNvPr id="8" name="Text 6"/>
          <p:cNvSpPr/>
          <p:nvPr/>
        </p:nvSpPr>
        <p:spPr>
          <a:xfrm>
            <a:off x="274320" y="1627632"/>
            <a:ext cx="859536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D6E4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ANALYTIQUE – HPLC</a:t>
            </a:r>
            <a:endParaRPr lang="en-US" sz="3200" dirty="0"/>
          </a:p>
        </p:txBody>
      </p:sp>
      <p:sp>
        <p:nvSpPr>
          <p:cNvPr id="9" name="Shape 7"/>
          <p:cNvSpPr/>
          <p:nvPr/>
        </p:nvSpPr>
        <p:spPr>
          <a:xfrm>
            <a:off x="274320" y="2286000"/>
            <a:ext cx="8595360" cy="0"/>
          </a:xfrm>
          <a:prstGeom prst="line">
            <a:avLst/>
          </a:prstGeom>
          <a:noFill/>
          <a:ln w="1905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274320" y="2377440"/>
            <a:ext cx="85953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Conformément à  ICH Q2(R2) – Section 7 / Chapitre 6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274320" y="2798064"/>
            <a:ext cx="8595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9BB8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Principe Actif X – Dosage HPLC C18 – UV 254 nm  |  Site A → Site B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274320" y="3337560"/>
            <a:ext cx="3200400" cy="658368"/>
          </a:xfrm>
          <a:prstGeom prst="rect">
            <a:avLst/>
          </a:prstGeom>
          <a:solidFill>
            <a:srgbClr val="00703C"/>
          </a:solidFill>
          <a:ln w="12700">
            <a:solidFill>
              <a:srgbClr val="00703C"/>
            </a:solidFill>
            <a:prstDash val="solid"/>
          </a:ln>
          <a:effectLst>
            <a:outerShdw blurRad="635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274320" y="3337560"/>
            <a:ext cx="3200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 TRANSFERT ACCEPTÉ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3749040" y="3337560"/>
            <a:ext cx="5120640" cy="658368"/>
          </a:xfrm>
          <a:prstGeom prst="rect">
            <a:avLst/>
          </a:prstGeom>
          <a:solidFill>
            <a:srgbClr val="243E60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3749040" y="3337560"/>
            <a:ext cx="5120640" cy="658368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D6E4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 / 8 paramètres ICH Q2(R2) conformes  |  p-valeur t-test = 0.680 &gt; 0.05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0" y="4462272"/>
            <a:ext cx="91440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7A96B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QC-TM-2025-001-RPT-v1.0  |  18 mars 2025  |  CONFIDENTIEL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4F6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68680"/>
          </a:xfrm>
          <a:prstGeom prst="rect">
            <a:avLst/>
          </a:prstGeom>
          <a:solidFill>
            <a:srgbClr val="1E3A5F"/>
          </a:solidFill>
          <a:ln w="12700">
            <a:solidFill>
              <a:srgbClr val="1E3A5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73152" cy="86868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182880" y="73152"/>
            <a:ext cx="777240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00  |  SOMMAIRE DU RAPPORT FINAL</a:t>
            </a:r>
            <a:endParaRPr lang="en-US" sz="2100" dirty="0"/>
          </a:p>
        </p:txBody>
      </p:sp>
      <p:sp>
        <p:nvSpPr>
          <p:cNvPr id="5" name="Shape 3"/>
          <p:cNvSpPr/>
          <p:nvPr/>
        </p:nvSpPr>
        <p:spPr>
          <a:xfrm>
            <a:off x="274320" y="1005840"/>
            <a:ext cx="4206240" cy="1051560"/>
          </a:xfrm>
          <a:prstGeom prst="rect">
            <a:avLst/>
          </a:prstGeom>
          <a:solidFill>
            <a:srgbClr val="FFFFFF"/>
          </a:solidFill>
          <a:ln w="12700">
            <a:solidFill>
              <a:srgbClr val="D6E4F0"/>
            </a:solidFill>
            <a:prstDash val="solid"/>
          </a:ln>
          <a:effectLst>
            <a:outerShdw blurRad="635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274320" y="1005840"/>
            <a:ext cx="530352" cy="105156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274320" y="1261872"/>
            <a:ext cx="53035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868680" y="1078992"/>
            <a:ext cx="3520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1E3A5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Contexte et objectifs du transfert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868680" y="1554480"/>
            <a:ext cx="35204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5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ICH Q2(R2) Option B – Étude comparative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4754880" y="1005840"/>
            <a:ext cx="4206240" cy="1051560"/>
          </a:xfrm>
          <a:prstGeom prst="rect">
            <a:avLst/>
          </a:prstGeom>
          <a:solidFill>
            <a:srgbClr val="FFFFFF"/>
          </a:solidFill>
          <a:ln w="12700">
            <a:solidFill>
              <a:srgbClr val="D6E4F0"/>
            </a:solidFill>
            <a:prstDash val="solid"/>
          </a:ln>
          <a:effectLst>
            <a:outerShdw blurRad="635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1" name="Shape 9"/>
          <p:cNvSpPr/>
          <p:nvPr/>
        </p:nvSpPr>
        <p:spPr>
          <a:xfrm>
            <a:off x="4754880" y="1005840"/>
            <a:ext cx="530352" cy="105156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4754880" y="1261872"/>
            <a:ext cx="53035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5349240" y="1078992"/>
            <a:ext cx="3520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1E3A5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Plan expérimental et conditions HPLC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5349240" y="1554480"/>
            <a:ext cx="35204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5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Design, matériaux, conditions chromatographiques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274320" y="2240280"/>
            <a:ext cx="4206240" cy="1051560"/>
          </a:xfrm>
          <a:prstGeom prst="rect">
            <a:avLst/>
          </a:prstGeom>
          <a:solidFill>
            <a:srgbClr val="FFFFFF"/>
          </a:solidFill>
          <a:ln w="12700">
            <a:solidFill>
              <a:srgbClr val="D6E4F0"/>
            </a:solidFill>
            <a:prstDash val="solid"/>
          </a:ln>
          <a:effectLst>
            <a:outerShdw blurRad="635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6" name="Shape 14"/>
          <p:cNvSpPr/>
          <p:nvPr/>
        </p:nvSpPr>
        <p:spPr>
          <a:xfrm>
            <a:off x="274320" y="2240280"/>
            <a:ext cx="530352" cy="105156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274320" y="2496312"/>
            <a:ext cx="53035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868680" y="2313432"/>
            <a:ext cx="3520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1E3A5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Résultats analytiques détaillés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868680" y="2788920"/>
            <a:ext cx="35204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5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Récupération, précision, linéarité par labo</a:t>
            </a:r>
            <a:endParaRPr lang="en-US" sz="950" dirty="0"/>
          </a:p>
        </p:txBody>
      </p:sp>
      <p:sp>
        <p:nvSpPr>
          <p:cNvPr id="20" name="Shape 18"/>
          <p:cNvSpPr/>
          <p:nvPr/>
        </p:nvSpPr>
        <p:spPr>
          <a:xfrm>
            <a:off x="4754880" y="2240280"/>
            <a:ext cx="4206240" cy="1051560"/>
          </a:xfrm>
          <a:prstGeom prst="rect">
            <a:avLst/>
          </a:prstGeom>
          <a:solidFill>
            <a:srgbClr val="FFFFFF"/>
          </a:solidFill>
          <a:ln w="12700">
            <a:solidFill>
              <a:srgbClr val="D6E4F0"/>
            </a:solidFill>
            <a:prstDash val="solid"/>
          </a:ln>
          <a:effectLst>
            <a:outerShdw blurRad="635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1" name="Shape 19"/>
          <p:cNvSpPr/>
          <p:nvPr/>
        </p:nvSpPr>
        <p:spPr>
          <a:xfrm>
            <a:off x="4754880" y="2240280"/>
            <a:ext cx="530352" cy="105156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4754880" y="2496312"/>
            <a:ext cx="53035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5349240" y="2313432"/>
            <a:ext cx="3520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1E3A5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Analyses statistiques – Minitab 21</a:t>
            </a:r>
            <a:endParaRPr lang="en-US" sz="1200" dirty="0"/>
          </a:p>
        </p:txBody>
      </p:sp>
      <p:sp>
        <p:nvSpPr>
          <p:cNvPr id="24" name="Text 22"/>
          <p:cNvSpPr/>
          <p:nvPr/>
        </p:nvSpPr>
        <p:spPr>
          <a:xfrm>
            <a:off x="5349240" y="2788920"/>
            <a:ext cx="35204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5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t-test, ANOVA, F-test, régression, cartes contrôle</a:t>
            </a:r>
            <a:endParaRPr lang="en-US" sz="950" dirty="0"/>
          </a:p>
        </p:txBody>
      </p:sp>
      <p:sp>
        <p:nvSpPr>
          <p:cNvPr id="25" name="Shape 23"/>
          <p:cNvSpPr/>
          <p:nvPr/>
        </p:nvSpPr>
        <p:spPr>
          <a:xfrm>
            <a:off x="274320" y="3474720"/>
            <a:ext cx="4206240" cy="1051560"/>
          </a:xfrm>
          <a:prstGeom prst="rect">
            <a:avLst/>
          </a:prstGeom>
          <a:solidFill>
            <a:srgbClr val="FFFFFF"/>
          </a:solidFill>
          <a:ln w="12700">
            <a:solidFill>
              <a:srgbClr val="D6E4F0"/>
            </a:solidFill>
            <a:prstDash val="solid"/>
          </a:ln>
          <a:effectLst>
            <a:outerShdw blurRad="635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6" name="Shape 24"/>
          <p:cNvSpPr/>
          <p:nvPr/>
        </p:nvSpPr>
        <p:spPr>
          <a:xfrm>
            <a:off x="274320" y="3474720"/>
            <a:ext cx="530352" cy="105156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274320" y="3730752"/>
            <a:ext cx="53035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05</a:t>
            </a:r>
            <a:endParaRPr lang="en-US" sz="1600" dirty="0"/>
          </a:p>
        </p:txBody>
      </p:sp>
      <p:sp>
        <p:nvSpPr>
          <p:cNvPr id="28" name="Text 26"/>
          <p:cNvSpPr/>
          <p:nvPr/>
        </p:nvSpPr>
        <p:spPr>
          <a:xfrm>
            <a:off x="868680" y="3547872"/>
            <a:ext cx="3520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1E3A5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Synthèse des critères ICH Q2(R2)</a:t>
            </a:r>
            <a:endParaRPr lang="en-US" sz="1200" dirty="0"/>
          </a:p>
        </p:txBody>
      </p:sp>
      <p:sp>
        <p:nvSpPr>
          <p:cNvPr id="29" name="Text 27"/>
          <p:cNvSpPr/>
          <p:nvPr/>
        </p:nvSpPr>
        <p:spPr>
          <a:xfrm>
            <a:off x="868680" y="4023360"/>
            <a:ext cx="35204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5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8/8 paramètres – tableau de conformité complet</a:t>
            </a:r>
            <a:endParaRPr lang="en-US" sz="950" dirty="0"/>
          </a:p>
        </p:txBody>
      </p:sp>
      <p:sp>
        <p:nvSpPr>
          <p:cNvPr id="30" name="Shape 28"/>
          <p:cNvSpPr/>
          <p:nvPr/>
        </p:nvSpPr>
        <p:spPr>
          <a:xfrm>
            <a:off x="4754880" y="3474720"/>
            <a:ext cx="4206240" cy="1051560"/>
          </a:xfrm>
          <a:prstGeom prst="rect">
            <a:avLst/>
          </a:prstGeom>
          <a:solidFill>
            <a:srgbClr val="FFFFFF"/>
          </a:solidFill>
          <a:ln w="12700">
            <a:solidFill>
              <a:srgbClr val="D6E4F0"/>
            </a:solidFill>
            <a:prstDash val="solid"/>
          </a:ln>
          <a:effectLst>
            <a:outerShdw blurRad="635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1" name="Shape 29"/>
          <p:cNvSpPr/>
          <p:nvPr/>
        </p:nvSpPr>
        <p:spPr>
          <a:xfrm>
            <a:off x="4754880" y="3474720"/>
            <a:ext cx="530352" cy="105156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4754880" y="3730752"/>
            <a:ext cx="53035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06</a:t>
            </a:r>
            <a:endParaRPr lang="en-US" sz="1600" dirty="0"/>
          </a:p>
        </p:txBody>
      </p:sp>
      <p:sp>
        <p:nvSpPr>
          <p:cNvPr id="33" name="Text 31"/>
          <p:cNvSpPr/>
          <p:nvPr/>
        </p:nvSpPr>
        <p:spPr>
          <a:xfrm>
            <a:off x="5349240" y="3547872"/>
            <a:ext cx="3520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1E3A5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Décision finale et recommandations</a:t>
            </a:r>
            <a:endParaRPr lang="en-US" sz="1200" dirty="0"/>
          </a:p>
        </p:txBody>
      </p:sp>
      <p:sp>
        <p:nvSpPr>
          <p:cNvPr id="34" name="Text 32"/>
          <p:cNvSpPr/>
          <p:nvPr/>
        </p:nvSpPr>
        <p:spPr>
          <a:xfrm>
            <a:off x="5349240" y="4023360"/>
            <a:ext cx="35204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5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Transfert accepté – Prochaines étapes</a:t>
            </a:r>
            <a:endParaRPr lang="en-US" sz="950" dirty="0"/>
          </a:p>
        </p:txBody>
      </p:sp>
      <p:sp>
        <p:nvSpPr>
          <p:cNvPr id="35" name="Text 33"/>
          <p:cNvSpPr/>
          <p:nvPr/>
        </p:nvSpPr>
        <p:spPr>
          <a:xfrm>
            <a:off x="0" y="4846320"/>
            <a:ext cx="9144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QC-TM-2025-001-RPT  |  ICH Q2(R2) §7 / Ch.6  |  CONFIDENTIEL</a:t>
            </a:r>
            <a:endParaRPr lang="en-US" sz="8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4F6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68680"/>
          </a:xfrm>
          <a:prstGeom prst="rect">
            <a:avLst/>
          </a:prstGeom>
          <a:solidFill>
            <a:srgbClr val="1E3A5F"/>
          </a:solidFill>
          <a:ln w="12700">
            <a:solidFill>
              <a:srgbClr val="1E3A5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73152" cy="86868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182880" y="73152"/>
            <a:ext cx="777240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  |  RÉSUMÉ EXÉCUTIF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182880" y="594360"/>
            <a:ext cx="8686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i="1" dirty="0">
                <a:solidFill>
                  <a:srgbClr val="9BB8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Décision et points clés</a:t>
            </a:r>
            <a:endParaRPr lang="en-US" sz="1050" dirty="0"/>
          </a:p>
        </p:txBody>
      </p:sp>
      <p:sp>
        <p:nvSpPr>
          <p:cNvPr id="6" name="Shape 4"/>
          <p:cNvSpPr/>
          <p:nvPr/>
        </p:nvSpPr>
        <p:spPr>
          <a:xfrm>
            <a:off x="274320" y="960120"/>
            <a:ext cx="8595360" cy="749808"/>
          </a:xfrm>
          <a:prstGeom prst="rect">
            <a:avLst/>
          </a:prstGeom>
          <a:solidFill>
            <a:srgbClr val="00703C"/>
          </a:solidFill>
          <a:ln w="12700">
            <a:solidFill>
              <a:srgbClr val="00703C"/>
            </a:solidFill>
            <a:prstDash val="solid"/>
          </a:ln>
          <a:effectLst>
            <a:outerShdw blurRad="635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274320" y="960120"/>
            <a:ext cx="8595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  TRANSFERT DE MÉTHODE ACCEPTÉ – SANS RESTRICTION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274320" y="1417320"/>
            <a:ext cx="85953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C8E6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 / 8 paramètres ICH Q2(R2) §7/Ch.6 conformes  –  Absence de différence statistiquement significative (p = 0.680)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274320" y="1920240"/>
            <a:ext cx="2011680" cy="96012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blurRad="635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274320" y="1920240"/>
            <a:ext cx="2011680" cy="25603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274320" y="1920240"/>
            <a:ext cx="20116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PARAMÈTRES TESTÉS</a:t>
            </a:r>
            <a:endParaRPr lang="en-US" sz="850" dirty="0"/>
          </a:p>
        </p:txBody>
      </p:sp>
      <p:sp>
        <p:nvSpPr>
          <p:cNvPr id="12" name="Text 10"/>
          <p:cNvSpPr/>
          <p:nvPr/>
        </p:nvSpPr>
        <p:spPr>
          <a:xfrm>
            <a:off x="274320" y="2194560"/>
            <a:ext cx="20116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 / 8</a:t>
            </a:r>
            <a:endParaRPr lang="en-US" sz="2000" dirty="0"/>
          </a:p>
        </p:txBody>
      </p:sp>
      <p:sp>
        <p:nvSpPr>
          <p:cNvPr id="13" name="Shape 11"/>
          <p:cNvSpPr/>
          <p:nvPr/>
        </p:nvSpPr>
        <p:spPr>
          <a:xfrm>
            <a:off x="2395728" y="1920240"/>
            <a:ext cx="2011680" cy="96012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blurRad="635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4" name="Shape 12"/>
          <p:cNvSpPr/>
          <p:nvPr/>
        </p:nvSpPr>
        <p:spPr>
          <a:xfrm>
            <a:off x="2395728" y="1920240"/>
            <a:ext cx="2011680" cy="256032"/>
          </a:xfrm>
          <a:prstGeom prst="rect">
            <a:avLst/>
          </a:prstGeom>
          <a:solidFill>
            <a:srgbClr val="00703C"/>
          </a:solidFill>
          <a:ln w="12700">
            <a:solidFill>
              <a:srgbClr val="0070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2395728" y="1920240"/>
            <a:ext cx="20116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CONFORMES ICH Q2</a:t>
            </a:r>
            <a:endParaRPr lang="en-US" sz="850" dirty="0"/>
          </a:p>
        </p:txBody>
      </p:sp>
      <p:sp>
        <p:nvSpPr>
          <p:cNvPr id="16" name="Text 14"/>
          <p:cNvSpPr/>
          <p:nvPr/>
        </p:nvSpPr>
        <p:spPr>
          <a:xfrm>
            <a:off x="2395728" y="2194560"/>
            <a:ext cx="20116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0703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 / 8</a:t>
            </a:r>
            <a:endParaRPr lang="en-US" sz="2000" dirty="0"/>
          </a:p>
        </p:txBody>
      </p:sp>
      <p:sp>
        <p:nvSpPr>
          <p:cNvPr id="17" name="Shape 15"/>
          <p:cNvSpPr/>
          <p:nvPr/>
        </p:nvSpPr>
        <p:spPr>
          <a:xfrm>
            <a:off x="4517136" y="1920240"/>
            <a:ext cx="2011680" cy="96012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blurRad="635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8" name="Shape 16"/>
          <p:cNvSpPr/>
          <p:nvPr/>
        </p:nvSpPr>
        <p:spPr>
          <a:xfrm>
            <a:off x="4517136" y="1920240"/>
            <a:ext cx="2011680" cy="256032"/>
          </a:xfrm>
          <a:prstGeom prst="rect">
            <a:avLst/>
          </a:prstGeom>
          <a:solidFill>
            <a:srgbClr val="00703C"/>
          </a:solidFill>
          <a:ln w="12700">
            <a:solidFill>
              <a:srgbClr val="0070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4517136" y="1920240"/>
            <a:ext cx="20116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p-valeur t-test</a:t>
            </a:r>
            <a:endParaRPr lang="en-US" sz="850" dirty="0"/>
          </a:p>
        </p:txBody>
      </p:sp>
      <p:sp>
        <p:nvSpPr>
          <p:cNvPr id="20" name="Text 18"/>
          <p:cNvSpPr/>
          <p:nvPr/>
        </p:nvSpPr>
        <p:spPr>
          <a:xfrm>
            <a:off x="4517136" y="2194560"/>
            <a:ext cx="20116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0703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0.680</a:t>
            </a:r>
            <a:endParaRPr lang="en-US" sz="2000" dirty="0"/>
          </a:p>
        </p:txBody>
      </p:sp>
      <p:sp>
        <p:nvSpPr>
          <p:cNvPr id="21" name="Shape 19"/>
          <p:cNvSpPr/>
          <p:nvPr/>
        </p:nvSpPr>
        <p:spPr>
          <a:xfrm>
            <a:off x="6638544" y="1920240"/>
            <a:ext cx="2011680" cy="96012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blurRad="635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2" name="Shape 20"/>
          <p:cNvSpPr/>
          <p:nvPr/>
        </p:nvSpPr>
        <p:spPr>
          <a:xfrm>
            <a:off x="6638544" y="1920240"/>
            <a:ext cx="2011680" cy="25603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6638544" y="1920240"/>
            <a:ext cx="20116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RSD max récepteur</a:t>
            </a:r>
            <a:endParaRPr lang="en-US" sz="850" dirty="0"/>
          </a:p>
        </p:txBody>
      </p:sp>
      <p:sp>
        <p:nvSpPr>
          <p:cNvPr id="24" name="Text 22"/>
          <p:cNvSpPr/>
          <p:nvPr/>
        </p:nvSpPr>
        <p:spPr>
          <a:xfrm>
            <a:off x="6638544" y="2194560"/>
            <a:ext cx="20116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0.62 %</a:t>
            </a:r>
            <a:endParaRPr lang="en-US" sz="2000" dirty="0"/>
          </a:p>
        </p:txBody>
      </p:sp>
      <p:sp>
        <p:nvSpPr>
          <p:cNvPr id="25" name="Shape 23"/>
          <p:cNvSpPr/>
          <p:nvPr/>
        </p:nvSpPr>
        <p:spPr>
          <a:xfrm>
            <a:off x="274320" y="3035808"/>
            <a:ext cx="8595360" cy="384048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Shape 24"/>
          <p:cNvSpPr/>
          <p:nvPr/>
        </p:nvSpPr>
        <p:spPr>
          <a:xfrm>
            <a:off x="329184" y="3108960"/>
            <a:ext cx="237744" cy="237744"/>
          </a:xfrm>
          <a:prstGeom prst="ellipse">
            <a:avLst/>
          </a:prstGeom>
          <a:solidFill>
            <a:srgbClr val="00703C"/>
          </a:solidFill>
          <a:ln w="12700">
            <a:solidFill>
              <a:srgbClr val="0070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329184" y="3108960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640080" y="3081528"/>
            <a:ext cx="1280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dirty="0">
                <a:solidFill>
                  <a:srgbClr val="00703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Récupération :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1965960" y="3081528"/>
            <a:ext cx="67665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22222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100.12 % (E) / 100.04 % (R) – Δ = 0.08 %  &lt;  tolérance 2.0 %  →  Critère 98–102 % ✓</a:t>
            </a:r>
            <a:endParaRPr lang="en-US" sz="1050" dirty="0"/>
          </a:p>
        </p:txBody>
      </p:sp>
      <p:sp>
        <p:nvSpPr>
          <p:cNvPr id="30" name="Shape 28"/>
          <p:cNvSpPr/>
          <p:nvPr/>
        </p:nvSpPr>
        <p:spPr>
          <a:xfrm>
            <a:off x="274320" y="3493008"/>
            <a:ext cx="8595360" cy="384048"/>
          </a:xfrm>
          <a:prstGeom prst="rect">
            <a:avLst/>
          </a:prstGeom>
          <a:solidFill>
            <a:srgbClr val="EEF4FA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Shape 29"/>
          <p:cNvSpPr/>
          <p:nvPr/>
        </p:nvSpPr>
        <p:spPr>
          <a:xfrm>
            <a:off x="329184" y="3566160"/>
            <a:ext cx="237744" cy="237744"/>
          </a:xfrm>
          <a:prstGeom prst="ellipse">
            <a:avLst/>
          </a:prstGeom>
          <a:solidFill>
            <a:srgbClr val="00703C"/>
          </a:solidFill>
          <a:ln w="12700">
            <a:solidFill>
              <a:srgbClr val="0070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329184" y="3566160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640080" y="3538728"/>
            <a:ext cx="1280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dirty="0">
                <a:solidFill>
                  <a:srgbClr val="00703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Précision :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1965960" y="3538728"/>
            <a:ext cx="67665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22222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RSD intra-jour max 0.62 % (R)  /  RSD inter-jours max 0.95 % (R)  →  Critères ≤2 % / ≤3 % ✓</a:t>
            </a:r>
            <a:endParaRPr lang="en-US" sz="1050" dirty="0"/>
          </a:p>
        </p:txBody>
      </p:sp>
      <p:sp>
        <p:nvSpPr>
          <p:cNvPr id="35" name="Shape 33"/>
          <p:cNvSpPr/>
          <p:nvPr/>
        </p:nvSpPr>
        <p:spPr>
          <a:xfrm>
            <a:off x="274320" y="3950208"/>
            <a:ext cx="8595360" cy="384048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Shape 34"/>
          <p:cNvSpPr/>
          <p:nvPr/>
        </p:nvSpPr>
        <p:spPr>
          <a:xfrm>
            <a:off x="329184" y="4023360"/>
            <a:ext cx="237744" cy="237744"/>
          </a:xfrm>
          <a:prstGeom prst="ellipse">
            <a:avLst/>
          </a:prstGeom>
          <a:solidFill>
            <a:srgbClr val="00703C"/>
          </a:solidFill>
          <a:ln w="12700">
            <a:solidFill>
              <a:srgbClr val="0070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329184" y="4023360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900" dirty="0"/>
          </a:p>
        </p:txBody>
      </p:sp>
      <p:sp>
        <p:nvSpPr>
          <p:cNvPr id="38" name="Text 36"/>
          <p:cNvSpPr/>
          <p:nvPr/>
        </p:nvSpPr>
        <p:spPr>
          <a:xfrm>
            <a:off x="640080" y="3995928"/>
            <a:ext cx="1280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dirty="0">
                <a:solidFill>
                  <a:srgbClr val="00703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Linéarité :</a:t>
            </a:r>
            <a:endParaRPr lang="en-US" sz="1100" dirty="0"/>
          </a:p>
        </p:txBody>
      </p:sp>
      <p:sp>
        <p:nvSpPr>
          <p:cNvPr id="39" name="Text 37"/>
          <p:cNvSpPr/>
          <p:nvPr/>
        </p:nvSpPr>
        <p:spPr>
          <a:xfrm>
            <a:off x="1965960" y="3995928"/>
            <a:ext cx="67665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22222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R² = 0.9997–0.9998 sur gamme 50–150 %  –  Absence de non-linéarité (LOF p &gt; 0.05)  ✓</a:t>
            </a:r>
            <a:endParaRPr lang="en-US" sz="1050" dirty="0"/>
          </a:p>
        </p:txBody>
      </p:sp>
      <p:sp>
        <p:nvSpPr>
          <p:cNvPr id="40" name="Shape 38"/>
          <p:cNvSpPr/>
          <p:nvPr/>
        </p:nvSpPr>
        <p:spPr>
          <a:xfrm>
            <a:off x="274320" y="4407408"/>
            <a:ext cx="8595360" cy="384048"/>
          </a:xfrm>
          <a:prstGeom prst="rect">
            <a:avLst/>
          </a:prstGeom>
          <a:solidFill>
            <a:srgbClr val="EEF4FA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Shape 39"/>
          <p:cNvSpPr/>
          <p:nvPr/>
        </p:nvSpPr>
        <p:spPr>
          <a:xfrm>
            <a:off x="329184" y="4480560"/>
            <a:ext cx="237744" cy="237744"/>
          </a:xfrm>
          <a:prstGeom prst="ellipse">
            <a:avLst/>
          </a:prstGeom>
          <a:solidFill>
            <a:srgbClr val="00703C"/>
          </a:solidFill>
          <a:ln w="12700">
            <a:solidFill>
              <a:srgbClr val="0070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329184" y="4480560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900" dirty="0"/>
          </a:p>
        </p:txBody>
      </p:sp>
      <p:sp>
        <p:nvSpPr>
          <p:cNvPr id="43" name="Text 41"/>
          <p:cNvSpPr/>
          <p:nvPr/>
        </p:nvSpPr>
        <p:spPr>
          <a:xfrm>
            <a:off x="640080" y="4453128"/>
            <a:ext cx="1280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dirty="0">
                <a:solidFill>
                  <a:srgbClr val="00703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Statistiques :</a:t>
            </a:r>
            <a:endParaRPr lang="en-US" sz="1100" dirty="0"/>
          </a:p>
        </p:txBody>
      </p:sp>
      <p:sp>
        <p:nvSpPr>
          <p:cNvPr id="44" name="Text 42"/>
          <p:cNvSpPr/>
          <p:nvPr/>
        </p:nvSpPr>
        <p:spPr>
          <a:xfrm>
            <a:off x="1965960" y="4453128"/>
            <a:ext cx="67665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22222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t(52) = 0.415, p = 0.680  –  IC 95% différence = [-0.31 ; +0.47]  →  Équivalence démontrée ✓</a:t>
            </a:r>
            <a:endParaRPr lang="en-US" sz="1050" dirty="0"/>
          </a:p>
        </p:txBody>
      </p:sp>
      <p:sp>
        <p:nvSpPr>
          <p:cNvPr id="45" name="Text 43"/>
          <p:cNvSpPr/>
          <p:nvPr/>
        </p:nvSpPr>
        <p:spPr>
          <a:xfrm>
            <a:off x="0" y="4846320"/>
            <a:ext cx="9144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QC-TM-2025-001-RPT  |  ICH Q2(R2) §7 / Ch.6  |  CONFIDENTIEL</a:t>
            </a:r>
            <a:endParaRPr lang="en-US" sz="8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4F6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68680"/>
          </a:xfrm>
          <a:prstGeom prst="rect">
            <a:avLst/>
          </a:prstGeom>
          <a:solidFill>
            <a:srgbClr val="1E3A5F"/>
          </a:solidFill>
          <a:ln w="12700">
            <a:solidFill>
              <a:srgbClr val="1E3A5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73152" cy="86868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182880" y="73152"/>
            <a:ext cx="777240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  |  RÉSULTATS ANALYTIQUES – RÉCUPÉRATION &amp; PRÉCISION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182880" y="594360"/>
            <a:ext cx="8686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i="1" dirty="0">
                <a:solidFill>
                  <a:srgbClr val="9BB8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Données Minitab – 27 mesures par laboratoire</a:t>
            </a:r>
            <a:endParaRPr lang="en-US" sz="1050" dirty="0"/>
          </a:p>
        </p:txBody>
      </p:sp>
      <p:graphicFrame>
        <p:nvGraphicFramePr>
          <p:cNvPr id="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274320" y="960120"/>
          <a:ext cx="8595360" cy="1828800"/>
        </p:xfrm>
        <a:graphic>
          <a:graphicData uri="http://schemas.openxmlformats.org/drawingml/2006/table">
            <a:tbl>
              <a:tblPr/>
              <a:tblGrid>
                <a:gridCol w="822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Niveau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Moy. Émetteur (%)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Moy. Récepteur (%)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RSD Émet. (%)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RSD Récept. (%)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Δ Moy. (%)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Statut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80 %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100.18 ± 0.05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100.07 ± 0.06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0.45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0.62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0.11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7B3E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✓ OK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100 %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100.10 ± 0.04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100.02 ± 0.06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0.43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0.58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0.08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7B3E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✓ OK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120 %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100.08 ± 0.03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100.04 ± 0.04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0.31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0.44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0.04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7B3E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✓ OK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GLOBAL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100.12 ± 0.045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100.04 ± 0.055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0.45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0.62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0.08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7B3E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✓ CONFORME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Shape 4"/>
          <p:cNvSpPr/>
          <p:nvPr/>
        </p:nvSpPr>
        <p:spPr>
          <a:xfrm>
            <a:off x="274320" y="2971800"/>
            <a:ext cx="2743200" cy="1874520"/>
          </a:xfrm>
          <a:prstGeom prst="rect">
            <a:avLst/>
          </a:prstGeom>
          <a:solidFill>
            <a:srgbClr val="FFFFFF"/>
          </a:solidFill>
          <a:ln w="12700">
            <a:solidFill>
              <a:srgbClr val="D6E4F0"/>
            </a:solidFill>
            <a:prstDash val="solid"/>
          </a:ln>
          <a:effectLst>
            <a:outerShdw blurRad="635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8" name="Shape 5"/>
          <p:cNvSpPr/>
          <p:nvPr/>
        </p:nvSpPr>
        <p:spPr>
          <a:xfrm>
            <a:off x="274320" y="2971800"/>
            <a:ext cx="2743200" cy="32004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6"/>
          <p:cNvSpPr/>
          <p:nvPr/>
        </p:nvSpPr>
        <p:spPr>
          <a:xfrm>
            <a:off x="274320" y="2971800"/>
            <a:ext cx="2743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Précision Intra-jour</a:t>
            </a:r>
            <a:endParaRPr lang="en-US" sz="1050" dirty="0"/>
          </a:p>
        </p:txBody>
      </p:sp>
      <p:sp>
        <p:nvSpPr>
          <p:cNvPr id="10" name="Text 7"/>
          <p:cNvSpPr/>
          <p:nvPr/>
        </p:nvSpPr>
        <p:spPr>
          <a:xfrm>
            <a:off x="365760" y="3337560"/>
            <a:ext cx="25603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77777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RSD Émetteur</a:t>
            </a:r>
            <a:endParaRPr lang="en-US" sz="900" dirty="0"/>
          </a:p>
        </p:txBody>
      </p:sp>
      <p:sp>
        <p:nvSpPr>
          <p:cNvPr id="11" name="Text 8"/>
          <p:cNvSpPr/>
          <p:nvPr/>
        </p:nvSpPr>
        <p:spPr>
          <a:xfrm>
            <a:off x="365760" y="3566160"/>
            <a:ext cx="2560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0.45 %</a:t>
            </a:r>
            <a:endParaRPr lang="en-US" sz="2000" dirty="0"/>
          </a:p>
        </p:txBody>
      </p:sp>
      <p:sp>
        <p:nvSpPr>
          <p:cNvPr id="12" name="Text 9"/>
          <p:cNvSpPr/>
          <p:nvPr/>
        </p:nvSpPr>
        <p:spPr>
          <a:xfrm>
            <a:off x="365760" y="3950208"/>
            <a:ext cx="25603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77777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RSD Récepteur</a:t>
            </a:r>
            <a:endParaRPr lang="en-US" sz="900" dirty="0"/>
          </a:p>
        </p:txBody>
      </p:sp>
      <p:sp>
        <p:nvSpPr>
          <p:cNvPr id="13" name="Text 10"/>
          <p:cNvSpPr/>
          <p:nvPr/>
        </p:nvSpPr>
        <p:spPr>
          <a:xfrm>
            <a:off x="365760" y="4160520"/>
            <a:ext cx="2560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0.62 %</a:t>
            </a:r>
            <a:endParaRPr lang="en-US" sz="2000" dirty="0"/>
          </a:p>
        </p:txBody>
      </p:sp>
      <p:sp>
        <p:nvSpPr>
          <p:cNvPr id="14" name="Text 11"/>
          <p:cNvSpPr/>
          <p:nvPr/>
        </p:nvSpPr>
        <p:spPr>
          <a:xfrm>
            <a:off x="274320" y="4553712"/>
            <a:ext cx="27432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99999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Critère ≤ 2.0 %</a:t>
            </a:r>
            <a:endParaRPr lang="en-US" sz="900" dirty="0"/>
          </a:p>
        </p:txBody>
      </p:sp>
      <p:sp>
        <p:nvSpPr>
          <p:cNvPr id="15" name="Shape 12"/>
          <p:cNvSpPr/>
          <p:nvPr/>
        </p:nvSpPr>
        <p:spPr>
          <a:xfrm>
            <a:off x="3200400" y="2971800"/>
            <a:ext cx="2743200" cy="1874520"/>
          </a:xfrm>
          <a:prstGeom prst="rect">
            <a:avLst/>
          </a:prstGeom>
          <a:solidFill>
            <a:srgbClr val="FFFFFF"/>
          </a:solidFill>
          <a:ln w="12700">
            <a:solidFill>
              <a:srgbClr val="D6E4F0"/>
            </a:solidFill>
            <a:prstDash val="solid"/>
          </a:ln>
          <a:effectLst>
            <a:outerShdw blurRad="635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6" name="Shape 13"/>
          <p:cNvSpPr/>
          <p:nvPr/>
        </p:nvSpPr>
        <p:spPr>
          <a:xfrm>
            <a:off x="3200400" y="2971800"/>
            <a:ext cx="2743200" cy="320040"/>
          </a:xfrm>
          <a:prstGeom prst="rect">
            <a:avLst/>
          </a:prstGeom>
          <a:solidFill>
            <a:srgbClr val="1A6B2B"/>
          </a:solidFill>
          <a:ln w="12700">
            <a:solidFill>
              <a:srgbClr val="1A6B2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4"/>
          <p:cNvSpPr/>
          <p:nvPr/>
        </p:nvSpPr>
        <p:spPr>
          <a:xfrm>
            <a:off x="3200400" y="2971800"/>
            <a:ext cx="2743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Précision Inter-jours</a:t>
            </a:r>
            <a:endParaRPr lang="en-US" sz="1050" dirty="0"/>
          </a:p>
        </p:txBody>
      </p:sp>
      <p:sp>
        <p:nvSpPr>
          <p:cNvPr id="18" name="Text 15"/>
          <p:cNvSpPr/>
          <p:nvPr/>
        </p:nvSpPr>
        <p:spPr>
          <a:xfrm>
            <a:off x="3291840" y="3337560"/>
            <a:ext cx="25603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77777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RSD Émetteur</a:t>
            </a:r>
            <a:endParaRPr lang="en-US" sz="900" dirty="0"/>
          </a:p>
        </p:txBody>
      </p:sp>
      <p:sp>
        <p:nvSpPr>
          <p:cNvPr id="19" name="Text 16"/>
          <p:cNvSpPr/>
          <p:nvPr/>
        </p:nvSpPr>
        <p:spPr>
          <a:xfrm>
            <a:off x="3291840" y="3566160"/>
            <a:ext cx="2560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A6B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0.82 %</a:t>
            </a:r>
            <a:endParaRPr lang="en-US" sz="2000" dirty="0"/>
          </a:p>
        </p:txBody>
      </p:sp>
      <p:sp>
        <p:nvSpPr>
          <p:cNvPr id="20" name="Text 17"/>
          <p:cNvSpPr/>
          <p:nvPr/>
        </p:nvSpPr>
        <p:spPr>
          <a:xfrm>
            <a:off x="3291840" y="3950208"/>
            <a:ext cx="25603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77777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RSD Récepteur</a:t>
            </a:r>
            <a:endParaRPr lang="en-US" sz="900" dirty="0"/>
          </a:p>
        </p:txBody>
      </p:sp>
      <p:sp>
        <p:nvSpPr>
          <p:cNvPr id="21" name="Text 18"/>
          <p:cNvSpPr/>
          <p:nvPr/>
        </p:nvSpPr>
        <p:spPr>
          <a:xfrm>
            <a:off x="3291840" y="4160520"/>
            <a:ext cx="2560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A6B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0.95 %</a:t>
            </a:r>
            <a:endParaRPr lang="en-US" sz="2000" dirty="0"/>
          </a:p>
        </p:txBody>
      </p:sp>
      <p:sp>
        <p:nvSpPr>
          <p:cNvPr id="22" name="Text 19"/>
          <p:cNvSpPr/>
          <p:nvPr/>
        </p:nvSpPr>
        <p:spPr>
          <a:xfrm>
            <a:off x="3200400" y="4553712"/>
            <a:ext cx="27432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99999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Critère ≤ 3.0 %</a:t>
            </a:r>
            <a:endParaRPr lang="en-US" sz="900" dirty="0"/>
          </a:p>
        </p:txBody>
      </p:sp>
      <p:sp>
        <p:nvSpPr>
          <p:cNvPr id="23" name="Shape 20"/>
          <p:cNvSpPr/>
          <p:nvPr/>
        </p:nvSpPr>
        <p:spPr>
          <a:xfrm>
            <a:off x="6126480" y="2971800"/>
            <a:ext cx="2743200" cy="1874520"/>
          </a:xfrm>
          <a:prstGeom prst="rect">
            <a:avLst/>
          </a:prstGeom>
          <a:solidFill>
            <a:srgbClr val="FFFFFF"/>
          </a:solidFill>
          <a:ln w="12700">
            <a:solidFill>
              <a:srgbClr val="D6E4F0"/>
            </a:solidFill>
            <a:prstDash val="solid"/>
          </a:ln>
          <a:effectLst>
            <a:outerShdw blurRad="635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4" name="Shape 21"/>
          <p:cNvSpPr/>
          <p:nvPr/>
        </p:nvSpPr>
        <p:spPr>
          <a:xfrm>
            <a:off x="6126480" y="2971800"/>
            <a:ext cx="2743200" cy="32004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2"/>
          <p:cNvSpPr/>
          <p:nvPr/>
        </p:nvSpPr>
        <p:spPr>
          <a:xfrm>
            <a:off x="6126480" y="2971800"/>
            <a:ext cx="2743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Linéarité R²</a:t>
            </a:r>
            <a:endParaRPr lang="en-US" sz="1050" dirty="0"/>
          </a:p>
        </p:txBody>
      </p:sp>
      <p:sp>
        <p:nvSpPr>
          <p:cNvPr id="26" name="Text 23"/>
          <p:cNvSpPr/>
          <p:nvPr/>
        </p:nvSpPr>
        <p:spPr>
          <a:xfrm>
            <a:off x="6217920" y="3337560"/>
            <a:ext cx="25603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77777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Émetteur</a:t>
            </a:r>
            <a:endParaRPr lang="en-US" sz="900" dirty="0"/>
          </a:p>
        </p:txBody>
      </p:sp>
      <p:sp>
        <p:nvSpPr>
          <p:cNvPr id="27" name="Text 24"/>
          <p:cNvSpPr/>
          <p:nvPr/>
        </p:nvSpPr>
        <p:spPr>
          <a:xfrm>
            <a:off x="6217920" y="3566160"/>
            <a:ext cx="2560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0.9998</a:t>
            </a:r>
            <a:endParaRPr lang="en-US" sz="2000" dirty="0"/>
          </a:p>
        </p:txBody>
      </p:sp>
      <p:sp>
        <p:nvSpPr>
          <p:cNvPr id="28" name="Text 25"/>
          <p:cNvSpPr/>
          <p:nvPr/>
        </p:nvSpPr>
        <p:spPr>
          <a:xfrm>
            <a:off x="6217920" y="3950208"/>
            <a:ext cx="25603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77777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Récepteur</a:t>
            </a:r>
            <a:endParaRPr lang="en-US" sz="900" dirty="0"/>
          </a:p>
        </p:txBody>
      </p:sp>
      <p:sp>
        <p:nvSpPr>
          <p:cNvPr id="29" name="Text 26"/>
          <p:cNvSpPr/>
          <p:nvPr/>
        </p:nvSpPr>
        <p:spPr>
          <a:xfrm>
            <a:off x="6217920" y="4160520"/>
            <a:ext cx="2560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0.9997</a:t>
            </a:r>
            <a:endParaRPr lang="en-US" sz="2000" dirty="0"/>
          </a:p>
        </p:txBody>
      </p:sp>
      <p:sp>
        <p:nvSpPr>
          <p:cNvPr id="30" name="Text 27"/>
          <p:cNvSpPr/>
          <p:nvPr/>
        </p:nvSpPr>
        <p:spPr>
          <a:xfrm>
            <a:off x="6126480" y="4553712"/>
            <a:ext cx="27432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99999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Critère ≥ 0.999</a:t>
            </a:r>
            <a:endParaRPr lang="en-US" sz="900" dirty="0"/>
          </a:p>
        </p:txBody>
      </p:sp>
      <p:sp>
        <p:nvSpPr>
          <p:cNvPr id="31" name="Text 28"/>
          <p:cNvSpPr/>
          <p:nvPr/>
        </p:nvSpPr>
        <p:spPr>
          <a:xfrm>
            <a:off x="0" y="4846320"/>
            <a:ext cx="9144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QC-TM-2025-001-RPT  |  ICH Q2(R2) §7 / Ch.6  |  CONFIDENTIEL</a:t>
            </a:r>
            <a:endParaRPr lang="en-US" sz="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4F6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68680"/>
          </a:xfrm>
          <a:prstGeom prst="rect">
            <a:avLst/>
          </a:prstGeom>
          <a:solidFill>
            <a:srgbClr val="1E3A5F"/>
          </a:solidFill>
          <a:ln w="12700">
            <a:solidFill>
              <a:srgbClr val="1E3A5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73152" cy="86868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182880" y="73152"/>
            <a:ext cx="777240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  |  ANALYSES STATISTIQUES – MINITAB 21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182880" y="594360"/>
            <a:ext cx="8686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i="1" dirty="0">
                <a:solidFill>
                  <a:srgbClr val="9BB8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Confirmation statistique de l'équivalence inter-laboratoires</a:t>
            </a:r>
            <a:endParaRPr lang="en-US" sz="1050" dirty="0"/>
          </a:p>
        </p:txBody>
      </p:sp>
      <p:sp>
        <p:nvSpPr>
          <p:cNvPr id="6" name="Shape 4"/>
          <p:cNvSpPr/>
          <p:nvPr/>
        </p:nvSpPr>
        <p:spPr>
          <a:xfrm>
            <a:off x="274320" y="960120"/>
            <a:ext cx="4114800" cy="3474720"/>
          </a:xfrm>
          <a:prstGeom prst="rect">
            <a:avLst/>
          </a:prstGeom>
          <a:solidFill>
            <a:srgbClr val="FFFFFF"/>
          </a:solidFill>
          <a:ln w="12700">
            <a:solidFill>
              <a:srgbClr val="2E75B6"/>
            </a:solidFill>
            <a:prstDash val="solid"/>
          </a:ln>
          <a:effectLst>
            <a:outerShdw blurRad="635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74320" y="960120"/>
            <a:ext cx="4114800" cy="36576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274320" y="960120"/>
            <a:ext cx="4114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t-TEST BILATÉRAL À 2 ÉCHANTILLONS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365760" y="1389888"/>
            <a:ext cx="1828800" cy="38404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1E3A5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Hypothèse H0 :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2231136" y="1389888"/>
            <a:ext cx="2057400" cy="38404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r">
              <a:buNone/>
            </a:pPr>
            <a:r>
              <a:rPr lang="en-US" sz="10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μ_Émetteur = μ_Récepteur</a:t>
            </a:r>
            <a:endParaRPr lang="en-US" sz="1050" dirty="0"/>
          </a:p>
        </p:txBody>
      </p:sp>
      <p:sp>
        <p:nvSpPr>
          <p:cNvPr id="11" name="Shape 9"/>
          <p:cNvSpPr/>
          <p:nvPr/>
        </p:nvSpPr>
        <p:spPr>
          <a:xfrm>
            <a:off x="365760" y="1773936"/>
            <a:ext cx="3749040" cy="0"/>
          </a:xfrm>
          <a:prstGeom prst="line">
            <a:avLst/>
          </a:prstGeom>
          <a:noFill/>
          <a:ln w="6350">
            <a:solidFill>
              <a:srgbClr val="EEEE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365760" y="1828800"/>
            <a:ext cx="1828800" cy="38404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1E3A5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t-statistique :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2231136" y="1828800"/>
            <a:ext cx="2057400" cy="38404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r">
              <a:buNone/>
            </a:pPr>
            <a:r>
              <a:rPr lang="en-US" sz="10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0.415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365760" y="2212848"/>
            <a:ext cx="3749040" cy="0"/>
          </a:xfrm>
          <a:prstGeom prst="line">
            <a:avLst/>
          </a:prstGeom>
          <a:noFill/>
          <a:ln w="6350">
            <a:solidFill>
              <a:srgbClr val="EEEE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365760" y="2267712"/>
            <a:ext cx="1828800" cy="38404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1E3A5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Degrés de liberté :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2231136" y="2267712"/>
            <a:ext cx="2057400" cy="38404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r">
              <a:buNone/>
            </a:pPr>
            <a:r>
              <a:rPr lang="en-US" sz="10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52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365760" y="2651760"/>
            <a:ext cx="3749040" cy="0"/>
          </a:xfrm>
          <a:prstGeom prst="line">
            <a:avLst/>
          </a:prstGeom>
          <a:noFill/>
          <a:ln w="6350">
            <a:solidFill>
              <a:srgbClr val="EEEE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365760" y="2706624"/>
            <a:ext cx="1828800" cy="38404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1E3A5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 critique (α=0.05) :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2231136" y="2706624"/>
            <a:ext cx="2057400" cy="38404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r">
              <a:buNone/>
            </a:pPr>
            <a:r>
              <a:rPr lang="en-US" sz="10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2.006</a:t>
            </a:r>
            <a:endParaRPr lang="en-US" sz="1050" dirty="0"/>
          </a:p>
        </p:txBody>
      </p:sp>
      <p:sp>
        <p:nvSpPr>
          <p:cNvPr id="20" name="Shape 18"/>
          <p:cNvSpPr/>
          <p:nvPr/>
        </p:nvSpPr>
        <p:spPr>
          <a:xfrm>
            <a:off x="365760" y="3090672"/>
            <a:ext cx="3749040" cy="0"/>
          </a:xfrm>
          <a:prstGeom prst="line">
            <a:avLst/>
          </a:prstGeom>
          <a:noFill/>
          <a:ln w="6350">
            <a:solidFill>
              <a:srgbClr val="EEEE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365760" y="3145536"/>
            <a:ext cx="1828800" cy="38404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1E3A5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p-valeur :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2231136" y="3145536"/>
            <a:ext cx="2057400" cy="38404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r">
              <a:buNone/>
            </a:pPr>
            <a:r>
              <a:rPr lang="en-US" sz="1100" b="1" dirty="0">
                <a:solidFill>
                  <a:srgbClr val="00703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0.680  &gt;&gt;  0.05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365760" y="3529584"/>
            <a:ext cx="3749040" cy="0"/>
          </a:xfrm>
          <a:prstGeom prst="line">
            <a:avLst/>
          </a:prstGeom>
          <a:noFill/>
          <a:ln w="6350">
            <a:solidFill>
              <a:srgbClr val="EEEE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365760" y="3584448"/>
            <a:ext cx="1828800" cy="38404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1E3A5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IC 95% Δ :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2231136" y="3584448"/>
            <a:ext cx="2057400" cy="38404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r">
              <a:buNone/>
            </a:pPr>
            <a:r>
              <a:rPr lang="en-US" sz="10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[-0.31 ; +0.47 %]</a:t>
            </a:r>
            <a:endParaRPr lang="en-US" sz="1050" dirty="0"/>
          </a:p>
        </p:txBody>
      </p:sp>
      <p:sp>
        <p:nvSpPr>
          <p:cNvPr id="26" name="Shape 24"/>
          <p:cNvSpPr/>
          <p:nvPr/>
        </p:nvSpPr>
        <p:spPr>
          <a:xfrm>
            <a:off x="365760" y="3968496"/>
            <a:ext cx="3749040" cy="0"/>
          </a:xfrm>
          <a:prstGeom prst="line">
            <a:avLst/>
          </a:prstGeom>
          <a:noFill/>
          <a:ln w="6350">
            <a:solidFill>
              <a:srgbClr val="EEEE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365760" y="4023360"/>
            <a:ext cx="1828800" cy="38404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00703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Décision :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2231136" y="4023360"/>
            <a:ext cx="2057400" cy="38404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r">
              <a:buNone/>
            </a:pPr>
            <a:r>
              <a:rPr lang="en-US" sz="1100" b="1" dirty="0">
                <a:solidFill>
                  <a:srgbClr val="00703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H0 NON REJETÉE → ÉQUIVALENCE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4617720" y="960120"/>
            <a:ext cx="4251960" cy="777240"/>
          </a:xfrm>
          <a:prstGeom prst="rect">
            <a:avLst/>
          </a:prstGeom>
          <a:solidFill>
            <a:srgbClr val="FFFFFF"/>
          </a:solidFill>
          <a:ln w="12700">
            <a:solidFill>
              <a:srgbClr val="D6E4F0"/>
            </a:solidFill>
            <a:prstDash val="solid"/>
          </a:ln>
          <a:effectLst>
            <a:outerShdw blurRad="635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0" name="Shape 28"/>
          <p:cNvSpPr/>
          <p:nvPr/>
        </p:nvSpPr>
        <p:spPr>
          <a:xfrm>
            <a:off x="4617720" y="960120"/>
            <a:ext cx="4251960" cy="25603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4663440" y="960120"/>
            <a:ext cx="4160520" cy="25603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l">
              <a:buNone/>
            </a:pPr>
            <a:r>
              <a:rPr lang="en-US" sz="9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F-TEST VARIANCES</a:t>
            </a:r>
            <a:endParaRPr lang="en-US" sz="950" dirty="0"/>
          </a:p>
        </p:txBody>
      </p:sp>
      <p:sp>
        <p:nvSpPr>
          <p:cNvPr id="32" name="Text 30"/>
          <p:cNvSpPr/>
          <p:nvPr/>
        </p:nvSpPr>
        <p:spPr>
          <a:xfrm>
            <a:off x="4663440" y="1234440"/>
            <a:ext cx="4160520" cy="25603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l">
              <a:buNone/>
            </a:pPr>
            <a:r>
              <a:rPr lang="en-US" sz="1000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 = 1.897 &lt; 2.86</a:t>
            </a:r>
            <a:endParaRPr lang="en-US" sz="1000" dirty="0"/>
          </a:p>
        </p:txBody>
      </p:sp>
      <p:sp>
        <p:nvSpPr>
          <p:cNvPr id="33" name="Text 31"/>
          <p:cNvSpPr/>
          <p:nvPr/>
        </p:nvSpPr>
        <p:spPr>
          <a:xfrm>
            <a:off x="4663440" y="1463040"/>
            <a:ext cx="4160520" cy="25603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00703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Variances homogènes ✓</a:t>
            </a:r>
            <a:endParaRPr lang="en-US" sz="1000" dirty="0"/>
          </a:p>
        </p:txBody>
      </p:sp>
      <p:sp>
        <p:nvSpPr>
          <p:cNvPr id="34" name="Shape 32"/>
          <p:cNvSpPr/>
          <p:nvPr/>
        </p:nvSpPr>
        <p:spPr>
          <a:xfrm>
            <a:off x="4617720" y="1828800"/>
            <a:ext cx="4251960" cy="777240"/>
          </a:xfrm>
          <a:prstGeom prst="rect">
            <a:avLst/>
          </a:prstGeom>
          <a:solidFill>
            <a:srgbClr val="FFFFFF"/>
          </a:solidFill>
          <a:ln w="12700">
            <a:solidFill>
              <a:srgbClr val="D6E4F0"/>
            </a:solidFill>
            <a:prstDash val="solid"/>
          </a:ln>
          <a:effectLst>
            <a:outerShdw blurRad="635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5" name="Shape 33"/>
          <p:cNvSpPr/>
          <p:nvPr/>
        </p:nvSpPr>
        <p:spPr>
          <a:xfrm>
            <a:off x="4617720" y="1828800"/>
            <a:ext cx="4251960" cy="25603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4663440" y="1828800"/>
            <a:ext cx="4160520" cy="25603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l">
              <a:buNone/>
            </a:pPr>
            <a:r>
              <a:rPr lang="en-US" sz="9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ANOVA ONE-WAY (Labo)</a:t>
            </a:r>
            <a:endParaRPr lang="en-US" sz="950" dirty="0"/>
          </a:p>
        </p:txBody>
      </p:sp>
      <p:sp>
        <p:nvSpPr>
          <p:cNvPr id="37" name="Text 35"/>
          <p:cNvSpPr/>
          <p:nvPr/>
        </p:nvSpPr>
        <p:spPr>
          <a:xfrm>
            <a:off x="4663440" y="2103120"/>
            <a:ext cx="4160520" cy="25603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l">
              <a:buNone/>
            </a:pPr>
            <a:r>
              <a:rPr lang="en-US" sz="1000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F(1,52) = 0.172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4663440" y="2331720"/>
            <a:ext cx="4160520" cy="25603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00703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Pas d'effet labo (p=0.68) ✓</a:t>
            </a:r>
            <a:endParaRPr lang="en-US" sz="1000" dirty="0"/>
          </a:p>
        </p:txBody>
      </p:sp>
      <p:sp>
        <p:nvSpPr>
          <p:cNvPr id="39" name="Shape 37"/>
          <p:cNvSpPr/>
          <p:nvPr/>
        </p:nvSpPr>
        <p:spPr>
          <a:xfrm>
            <a:off x="4617720" y="2697480"/>
            <a:ext cx="4251960" cy="777240"/>
          </a:xfrm>
          <a:prstGeom prst="rect">
            <a:avLst/>
          </a:prstGeom>
          <a:solidFill>
            <a:srgbClr val="FFFFFF"/>
          </a:solidFill>
          <a:ln w="12700">
            <a:solidFill>
              <a:srgbClr val="D6E4F0"/>
            </a:solidFill>
            <a:prstDash val="solid"/>
          </a:ln>
          <a:effectLst>
            <a:outerShdw blurRad="635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0" name="Shape 38"/>
          <p:cNvSpPr/>
          <p:nvPr/>
        </p:nvSpPr>
        <p:spPr>
          <a:xfrm>
            <a:off x="4617720" y="2697480"/>
            <a:ext cx="4251960" cy="25603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4663440" y="2697480"/>
            <a:ext cx="4160520" cy="25603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l">
              <a:buNone/>
            </a:pPr>
            <a:r>
              <a:rPr lang="en-US" sz="9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NORMALITÉ Shapiro-Wilk</a:t>
            </a:r>
            <a:endParaRPr lang="en-US" sz="950" dirty="0"/>
          </a:p>
        </p:txBody>
      </p:sp>
      <p:sp>
        <p:nvSpPr>
          <p:cNvPr id="42" name="Text 40"/>
          <p:cNvSpPr/>
          <p:nvPr/>
        </p:nvSpPr>
        <p:spPr>
          <a:xfrm>
            <a:off x="4663440" y="2971800"/>
            <a:ext cx="4160520" cy="25603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l">
              <a:buNone/>
            </a:pPr>
            <a:r>
              <a:rPr lang="en-US" sz="1000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W_E=0.984 / W_R=0.976</a:t>
            </a:r>
            <a:endParaRPr lang="en-US" sz="1000" dirty="0"/>
          </a:p>
        </p:txBody>
      </p:sp>
      <p:sp>
        <p:nvSpPr>
          <p:cNvPr id="43" name="Text 41"/>
          <p:cNvSpPr/>
          <p:nvPr/>
        </p:nvSpPr>
        <p:spPr>
          <a:xfrm>
            <a:off x="4663440" y="3200400"/>
            <a:ext cx="4160520" cy="25603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00703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Distribution normale ✓</a:t>
            </a:r>
            <a:endParaRPr lang="en-US" sz="1000" dirty="0"/>
          </a:p>
        </p:txBody>
      </p:sp>
      <p:sp>
        <p:nvSpPr>
          <p:cNvPr id="44" name="Shape 42"/>
          <p:cNvSpPr/>
          <p:nvPr/>
        </p:nvSpPr>
        <p:spPr>
          <a:xfrm>
            <a:off x="4617720" y="3566160"/>
            <a:ext cx="4251960" cy="777240"/>
          </a:xfrm>
          <a:prstGeom prst="rect">
            <a:avLst/>
          </a:prstGeom>
          <a:solidFill>
            <a:srgbClr val="FFFFFF"/>
          </a:solidFill>
          <a:ln w="12700">
            <a:solidFill>
              <a:srgbClr val="D6E4F0"/>
            </a:solidFill>
            <a:prstDash val="solid"/>
          </a:ln>
          <a:effectLst>
            <a:outerShdw blurRad="635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5" name="Shape 43"/>
          <p:cNvSpPr/>
          <p:nvPr/>
        </p:nvSpPr>
        <p:spPr>
          <a:xfrm>
            <a:off x="4617720" y="3566160"/>
            <a:ext cx="4251960" cy="256032"/>
          </a:xfrm>
          <a:prstGeom prst="rect">
            <a:avLst/>
          </a:prstGeom>
          <a:solidFill>
            <a:srgbClr val="00703C"/>
          </a:solidFill>
          <a:ln w="12700">
            <a:solidFill>
              <a:srgbClr val="00703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6" name="Text 44"/>
          <p:cNvSpPr/>
          <p:nvPr/>
        </p:nvSpPr>
        <p:spPr>
          <a:xfrm>
            <a:off x="4663440" y="3566160"/>
            <a:ext cx="4160520" cy="25603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l">
              <a:buNone/>
            </a:pPr>
            <a:r>
              <a:rPr lang="en-US" sz="9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RÉGRESSION R²</a:t>
            </a:r>
            <a:endParaRPr lang="en-US" sz="950" dirty="0"/>
          </a:p>
        </p:txBody>
      </p:sp>
      <p:sp>
        <p:nvSpPr>
          <p:cNvPr id="47" name="Text 45"/>
          <p:cNvSpPr/>
          <p:nvPr/>
        </p:nvSpPr>
        <p:spPr>
          <a:xfrm>
            <a:off x="4663440" y="3840480"/>
            <a:ext cx="4160520" cy="25603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l">
              <a:buNone/>
            </a:pPr>
            <a:r>
              <a:rPr lang="en-US" sz="1000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0.9998 (E) / 0.9997 (R)</a:t>
            </a:r>
            <a:endParaRPr lang="en-US" sz="1000" dirty="0"/>
          </a:p>
        </p:txBody>
      </p:sp>
      <p:sp>
        <p:nvSpPr>
          <p:cNvPr id="48" name="Text 46"/>
          <p:cNvSpPr/>
          <p:nvPr/>
        </p:nvSpPr>
        <p:spPr>
          <a:xfrm>
            <a:off x="4663440" y="4069080"/>
            <a:ext cx="4160520" cy="25603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00703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Linéarité confirmée ✓</a:t>
            </a:r>
            <a:endParaRPr lang="en-US" sz="1000" dirty="0"/>
          </a:p>
        </p:txBody>
      </p:sp>
      <p:sp>
        <p:nvSpPr>
          <p:cNvPr id="49" name="Text 47"/>
          <p:cNvSpPr/>
          <p:nvPr/>
        </p:nvSpPr>
        <p:spPr>
          <a:xfrm>
            <a:off x="0" y="4846320"/>
            <a:ext cx="9144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QC-TM-2025-001-RPT  |  ICH Q2(R2) §7 / Ch.6  |  CONFIDENTIEL</a:t>
            </a:r>
            <a:endParaRPr lang="en-US" sz="8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4F6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68680"/>
          </a:xfrm>
          <a:prstGeom prst="rect">
            <a:avLst/>
          </a:prstGeom>
          <a:solidFill>
            <a:srgbClr val="1E3A5F"/>
          </a:solidFill>
          <a:ln w="12700">
            <a:solidFill>
              <a:srgbClr val="1E3A5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73152" cy="86868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182880" y="73152"/>
            <a:ext cx="777240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05  |  SYNTHÈSE DES CRITÈRES D'ACCEPTATION – ICH Q2(R2)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182880" y="594360"/>
            <a:ext cx="8686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i="1" dirty="0">
                <a:solidFill>
                  <a:srgbClr val="9BB8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 / 8 paramètres conformes</a:t>
            </a:r>
            <a:endParaRPr lang="en-US" sz="105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274320" y="932688"/>
          <a:ext cx="8595360" cy="3931920"/>
        </p:xfrm>
        <a:graphic>
          <a:graphicData uri="http://schemas.openxmlformats.org/drawingml/2006/table">
            <a:tbl>
              <a:tblPr/>
              <a:tblGrid>
                <a:gridCol w="411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72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319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#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Paramètre Analytique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Critère ICH Q2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Résultat Émet.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Résultat Récept.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Δ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Statut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19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Exactitude (Récupération)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98 – 102 %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100.12 %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100.04 %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0.08 %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7B3E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✓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19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Précision intra-jour (RSD)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≤ 2.0 %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0.45 %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0.62 %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0.17 %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7B3E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✓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19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Précision inter-jours (RSD)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≤ 3.0 %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0.82 %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0.95 %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0.13 %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7B3E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✓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19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Linéarité (R²)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≥ 0.999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0.9998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0.9997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0.0001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7B3E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✓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319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Spécificité (Résolution Rs)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≥ 1.5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2.3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2.2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0.1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7B3E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✓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319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Robustesse – Horwitz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≤ 2×PRSD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1.12 %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1.24 %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0.12 %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7B3E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✓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319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7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LOD (%)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≤ 0.05 %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0.02 %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0.02 %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=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7B3E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✓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319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8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LOQ (%)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≤ 0.10 %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0.05 %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0.05 %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=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7B3E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✓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319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BILAN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DD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8 / 8 Paramètres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DD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7B3E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TOUS CONFORMES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DD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7B3E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CONFORMES ✓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DD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7B3E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CONFORMES ✓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DD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7B3E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OK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DD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007B3E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✅ 8/8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D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" name="Text 4"/>
          <p:cNvSpPr/>
          <p:nvPr/>
        </p:nvSpPr>
        <p:spPr>
          <a:xfrm>
            <a:off x="0" y="4846320"/>
            <a:ext cx="9144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AAAA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QC-TM-2025-001-RPT  |  ICH Q2(R2) §7 / Ch.6  |  CONFIDENTIEL</a:t>
            </a:r>
            <a:endParaRPr lang="en-US" sz="8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E3A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68680"/>
          </a:xfrm>
          <a:prstGeom prst="rect">
            <a:avLst/>
          </a:prstGeom>
          <a:solidFill>
            <a:srgbClr val="162D4A"/>
          </a:solidFill>
          <a:ln w="12700">
            <a:solidFill>
              <a:srgbClr val="162D4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109728"/>
            <a:ext cx="85953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06  |  DÉCISION FINALE ET RECOMMANDATIONS</a:t>
            </a:r>
            <a:endParaRPr lang="en-US" sz="2100" dirty="0"/>
          </a:p>
        </p:txBody>
      </p:sp>
      <p:sp>
        <p:nvSpPr>
          <p:cNvPr id="4" name="Shape 2"/>
          <p:cNvSpPr/>
          <p:nvPr/>
        </p:nvSpPr>
        <p:spPr>
          <a:xfrm>
            <a:off x="731520" y="960120"/>
            <a:ext cx="7680960" cy="1097280"/>
          </a:xfrm>
          <a:prstGeom prst="rect">
            <a:avLst/>
          </a:prstGeom>
          <a:solidFill>
            <a:srgbClr val="00703C"/>
          </a:solidFill>
          <a:ln w="12700">
            <a:solidFill>
              <a:srgbClr val="00703C"/>
            </a:solidFill>
            <a:prstDash val="solid"/>
          </a:ln>
          <a:effectLst>
            <a:outerShdw blurRad="635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731520" y="960120"/>
            <a:ext cx="768096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  TRANSFERT DE MÉTHODE HPLC ACCEPTÉ</a:t>
            </a:r>
            <a:endParaRPr lang="en-US" sz="2400" dirty="0"/>
          </a:p>
        </p:txBody>
      </p:sp>
      <p:sp>
        <p:nvSpPr>
          <p:cNvPr id="6" name="Text 4"/>
          <p:cNvSpPr/>
          <p:nvPr/>
        </p:nvSpPr>
        <p:spPr>
          <a:xfrm>
            <a:off x="731520" y="1581912"/>
            <a:ext cx="76809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C8E6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Décision unanime – Rapport approuvé le 18 mars 2025 – Réf. QC-TM-2025-001-RPT-v1.0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274320" y="2267712"/>
            <a:ext cx="8595360" cy="457200"/>
          </a:xfrm>
          <a:prstGeom prst="rect">
            <a:avLst/>
          </a:prstGeom>
          <a:solidFill>
            <a:srgbClr val="1A3050"/>
          </a:solidFill>
          <a:ln w="12700">
            <a:solidFill>
              <a:srgbClr val="2A4568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274320" y="2267712"/>
            <a:ext cx="54864" cy="45720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402336" y="2322576"/>
            <a:ext cx="1554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SOP :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2029968" y="2322576"/>
            <a:ext cx="67665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D0DD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Émettre et diffuser le SOP actualisé au Lab Récepteur dans les 10 jours ouvrés.</a:t>
            </a:r>
            <a:endParaRPr lang="en-US" sz="1050" dirty="0"/>
          </a:p>
        </p:txBody>
      </p:sp>
      <p:sp>
        <p:nvSpPr>
          <p:cNvPr id="11" name="Shape 9"/>
          <p:cNvSpPr/>
          <p:nvPr/>
        </p:nvSpPr>
        <p:spPr>
          <a:xfrm>
            <a:off x="274320" y="2798064"/>
            <a:ext cx="8595360" cy="457200"/>
          </a:xfrm>
          <a:prstGeom prst="rect">
            <a:avLst/>
          </a:prstGeom>
          <a:solidFill>
            <a:srgbClr val="1A3050"/>
          </a:solidFill>
          <a:ln w="12700">
            <a:solidFill>
              <a:srgbClr val="2A4568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Shape 10"/>
          <p:cNvSpPr/>
          <p:nvPr/>
        </p:nvSpPr>
        <p:spPr>
          <a:xfrm>
            <a:off x="274320" y="2798064"/>
            <a:ext cx="54864" cy="45720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402336" y="2852928"/>
            <a:ext cx="1554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PQ Équipements :</a:t>
            </a:r>
            <a:endParaRPr lang="en-US" sz="1050" dirty="0"/>
          </a:p>
        </p:txBody>
      </p:sp>
      <p:sp>
        <p:nvSpPr>
          <p:cNvPr id="14" name="Text 12"/>
          <p:cNvSpPr/>
          <p:nvPr/>
        </p:nvSpPr>
        <p:spPr>
          <a:xfrm>
            <a:off x="2029968" y="2852928"/>
            <a:ext cx="67665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D0DD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Réaliser la qualification de performance (PQ) des équipements HPLC du Site B.</a:t>
            </a:r>
            <a:endParaRPr lang="en-US" sz="1050" dirty="0"/>
          </a:p>
        </p:txBody>
      </p:sp>
      <p:sp>
        <p:nvSpPr>
          <p:cNvPr id="15" name="Shape 13"/>
          <p:cNvSpPr/>
          <p:nvPr/>
        </p:nvSpPr>
        <p:spPr>
          <a:xfrm>
            <a:off x="274320" y="3328416"/>
            <a:ext cx="8595360" cy="457200"/>
          </a:xfrm>
          <a:prstGeom prst="rect">
            <a:avLst/>
          </a:prstGeom>
          <a:solidFill>
            <a:srgbClr val="1A3050"/>
          </a:solidFill>
          <a:ln w="12700">
            <a:solidFill>
              <a:srgbClr val="2A4568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Shape 14"/>
          <p:cNvSpPr/>
          <p:nvPr/>
        </p:nvSpPr>
        <p:spPr>
          <a:xfrm>
            <a:off x="274320" y="3328416"/>
            <a:ext cx="54864" cy="45720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402336" y="3383280"/>
            <a:ext cx="1554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Archivage :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2029968" y="3383280"/>
            <a:ext cx="67665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D0DD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Archiver données brutes, chromatogrammes, carnets et fichiers Minitab (GLP).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274320" y="3858768"/>
            <a:ext cx="8595360" cy="457200"/>
          </a:xfrm>
          <a:prstGeom prst="rect">
            <a:avLst/>
          </a:prstGeom>
          <a:solidFill>
            <a:srgbClr val="1A3050"/>
          </a:solidFill>
          <a:ln w="12700">
            <a:solidFill>
              <a:srgbClr val="2A4568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274320" y="3858768"/>
            <a:ext cx="54864" cy="457200"/>
          </a:xfrm>
          <a:prstGeom prst="rect">
            <a:avLst/>
          </a:prstGeom>
          <a:solidFill>
            <a:srgbClr val="E36C09"/>
          </a:solidFill>
          <a:ln w="12700">
            <a:solidFill>
              <a:srgbClr val="E36C0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02336" y="3913632"/>
            <a:ext cx="1554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E36C0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Suivi routine :</a:t>
            </a:r>
            <a:endParaRPr lang="en-US" sz="1050" dirty="0"/>
          </a:p>
        </p:txBody>
      </p:sp>
      <p:sp>
        <p:nvSpPr>
          <p:cNvPr id="22" name="Text 20"/>
          <p:cNvSpPr/>
          <p:nvPr/>
        </p:nvSpPr>
        <p:spPr>
          <a:xfrm>
            <a:off x="2029968" y="3913632"/>
            <a:ext cx="67665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D0DD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Maintenir les cartes de contrôle Minitab sur les 6 premiers mois de routine.</a:t>
            </a:r>
            <a:endParaRPr lang="en-US" sz="1050" dirty="0"/>
          </a:p>
        </p:txBody>
      </p:sp>
      <p:sp>
        <p:nvSpPr>
          <p:cNvPr id="23" name="Shape 21"/>
          <p:cNvSpPr/>
          <p:nvPr/>
        </p:nvSpPr>
        <p:spPr>
          <a:xfrm>
            <a:off x="274320" y="4389120"/>
            <a:ext cx="8595360" cy="457200"/>
          </a:xfrm>
          <a:prstGeom prst="rect">
            <a:avLst/>
          </a:prstGeom>
          <a:solidFill>
            <a:srgbClr val="1A3050"/>
          </a:solidFill>
          <a:ln w="12700">
            <a:solidFill>
              <a:srgbClr val="2A4568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Shape 22"/>
          <p:cNvSpPr/>
          <p:nvPr/>
        </p:nvSpPr>
        <p:spPr>
          <a:xfrm>
            <a:off x="274320" y="4389120"/>
            <a:ext cx="54864" cy="457200"/>
          </a:xfrm>
          <a:prstGeom prst="rect">
            <a:avLst/>
          </a:prstGeom>
          <a:solidFill>
            <a:srgbClr val="E36C09"/>
          </a:solidFill>
          <a:ln w="12700">
            <a:solidFill>
              <a:srgbClr val="E36C0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402336" y="4443984"/>
            <a:ext cx="1554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E36C0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Dossier AMM :</a:t>
            </a:r>
            <a:endParaRPr lang="en-US" sz="1050" dirty="0"/>
          </a:p>
        </p:txBody>
      </p:sp>
      <p:sp>
        <p:nvSpPr>
          <p:cNvPr id="26" name="Text 24"/>
          <p:cNvSpPr/>
          <p:nvPr/>
        </p:nvSpPr>
        <p:spPr>
          <a:xfrm>
            <a:off x="2029968" y="4443984"/>
            <a:ext cx="67665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dirty="0">
                <a:solidFill>
                  <a:srgbClr val="D0DD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Transmettre le rapport à l'Assurance Qualité Réglementaire pour le dossier.</a:t>
            </a:r>
            <a:endParaRPr lang="en-US" sz="1050" dirty="0"/>
          </a:p>
        </p:txBody>
      </p:sp>
      <p:sp>
        <p:nvSpPr>
          <p:cNvPr id="27" name="Text 25"/>
          <p:cNvSpPr/>
          <p:nvPr/>
        </p:nvSpPr>
        <p:spPr>
          <a:xfrm>
            <a:off x="0" y="4846320"/>
            <a:ext cx="9144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7A96B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QC-TM-2025-001-RPT  |  18 mars 2025  |  CONFIDENTIEL</a:t>
            </a:r>
            <a:endParaRPr lang="en-US" sz="8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929</Words>
  <Application>Microsoft Office PowerPoint</Application>
  <PresentationFormat>Affichage à l'écran (16:9)</PresentationFormat>
  <Paragraphs>233</Paragraphs>
  <Slides>7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9" baseType="lpstr">
      <vt:lpstr>Arial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Rapport Final – Transfert de Méthode ICH Q2(R2)</dc:title>
  <dc:subject>PptxGenJS Presentation</dc:subject>
  <dc:creator>rachid.berkani@aflahba.onmicrosoft.com</dc:creator>
  <cp:lastModifiedBy>rachid berkani</cp:lastModifiedBy>
  <cp:revision>2</cp:revision>
  <dcterms:created xsi:type="dcterms:W3CDTF">2026-03-18T07:58:21Z</dcterms:created>
  <dcterms:modified xsi:type="dcterms:W3CDTF">2026-03-18T09:55:12Z</dcterms:modified>
</cp:coreProperties>
</file>